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نمط متوسط 2 - تميي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1B8ABB09-4A1D-463E-8065-109CC2B7EFAA}" type="datetimeFigureOut">
              <a:rPr lang="ar-SA" smtClean="0"/>
              <a:pPr/>
              <a:t>29/08/1441</a:t>
            </a:fld>
            <a:endParaRPr lang="ar-SA" dirty="0"/>
          </a:p>
        </p:txBody>
      </p:sp>
      <p:sp>
        <p:nvSpPr>
          <p:cNvPr id="17" name="عنصر نائب للتذييل 16"/>
          <p:cNvSpPr>
            <a:spLocks noGrp="1"/>
          </p:cNvSpPr>
          <p:nvPr>
            <p:ph type="ftr" sz="quarter" idx="11"/>
          </p:nvPr>
        </p:nvSpPr>
        <p:spPr/>
        <p:txBody>
          <a:bodyPr/>
          <a:lstStyle/>
          <a:p>
            <a:endParaRPr lang="ar-SA" dirty="0"/>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B34F065-1154-456A-91E3-76DE8E75E17B}" type="slidenum">
              <a:rPr lang="ar-SA" smtClean="0"/>
              <a:pPr/>
              <a:t>‹#›</a:t>
            </a:fld>
            <a:endParaRPr lang="ar-SA" dirty="0"/>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29/08/1441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0B34F065-1154-456A-91E3-76DE8E75E17B}" type="slidenum">
              <a:rPr lang="ar-SA" smtClean="0"/>
              <a:pPr/>
              <a:t>‹#›</a:t>
            </a:fld>
            <a:endParaRPr lang="ar-SA" dirty="0"/>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29/08/1441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29/08/1441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a:xfrm>
            <a:off x="4361688" y="1026372"/>
            <a:ext cx="457200" cy="441325"/>
          </a:xfrm>
        </p:spPr>
        <p:txBody>
          <a:bodyPr/>
          <a:lstStyle/>
          <a:p>
            <a:fld id="{0B34F065-1154-456A-91E3-76DE8E75E17B}" type="slidenum">
              <a:rPr lang="ar-SA" smtClean="0"/>
              <a:pPr/>
              <a:t>‹#›</a:t>
            </a:fld>
            <a:endParaRPr lang="ar-SA" dirty="0"/>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ar-SA" dirty="0"/>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29/08/1441</a:t>
            </a:fld>
            <a:endParaRPr lang="ar-SA" dirty="0"/>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B34F065-1154-456A-91E3-76DE8E75E17B}" type="slidenum">
              <a:rPr lang="ar-SA" smtClean="0"/>
              <a:pPr/>
              <a:t>‹#›</a:t>
            </a:fld>
            <a:endParaRPr lang="ar-SA" dirty="0"/>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1B8ABB09-4A1D-463E-8065-109CC2B7EFAA}" type="datetimeFigureOut">
              <a:rPr lang="ar-SA" smtClean="0"/>
              <a:pPr/>
              <a:t>29/08/1441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29/08/1441</a:t>
            </a:fld>
            <a:endParaRPr lang="ar-SA" dirty="0"/>
          </a:p>
        </p:txBody>
      </p:sp>
      <p:sp>
        <p:nvSpPr>
          <p:cNvPr id="8" name="عنصر نائب للتذييل 7"/>
          <p:cNvSpPr>
            <a:spLocks noGrp="1"/>
          </p:cNvSpPr>
          <p:nvPr>
            <p:ph type="ftr" sz="quarter" idx="11"/>
          </p:nvPr>
        </p:nvSpPr>
        <p:spPr>
          <a:xfrm>
            <a:off x="304800" y="6409944"/>
            <a:ext cx="3581400" cy="365760"/>
          </a:xfrm>
        </p:spPr>
        <p:txBody>
          <a:bodyPr/>
          <a:lstStyle/>
          <a:p>
            <a:endParaRPr lang="ar-SA" dirty="0"/>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0B34F065-1154-456A-91E3-76DE8E75E17B}" type="slidenum">
              <a:rPr lang="ar-SA" smtClean="0"/>
              <a:pPr/>
              <a:t>‹#›</a:t>
            </a:fld>
            <a:endParaRPr lang="ar-SA" dirty="0"/>
          </a:p>
        </p:txBody>
      </p:sp>
      <p:sp>
        <p:nvSpPr>
          <p:cNvPr id="23" name="عنوان 22"/>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29/08/1441</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a:xfrm>
            <a:off x="4343400" y="1036020"/>
            <a:ext cx="457200" cy="441325"/>
          </a:xfrm>
        </p:spPr>
        <p:txBody>
          <a:bodyPr/>
          <a:lstStyle/>
          <a:p>
            <a:fld id="{0B34F065-1154-456A-91E3-76DE8E75E17B}"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fld id="{1B8ABB09-4A1D-463E-8065-109CC2B7EFAA}" type="datetimeFigureOut">
              <a:rPr lang="ar-SA" smtClean="0"/>
              <a:pPr/>
              <a:t>29/08/1441</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B34F065-1154-456A-91E3-76DE8E75E17B}"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B34F065-1154-456A-91E3-76DE8E75E17B}" type="slidenum">
              <a:rPr lang="ar-SA" smtClean="0"/>
              <a:pPr/>
              <a:t>‹#›</a:t>
            </a:fld>
            <a:endParaRPr lang="ar-SA" dirty="0"/>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29/08/1441</a:t>
            </a:fld>
            <a:endParaRPr lang="ar-SA" dirty="0"/>
          </a:p>
        </p:txBody>
      </p:sp>
      <p:sp>
        <p:nvSpPr>
          <p:cNvPr id="6" name="عنصر نائب للتذييل 5"/>
          <p:cNvSpPr>
            <a:spLocks noGrp="1"/>
          </p:cNvSpPr>
          <p:nvPr>
            <p:ph type="ftr" sz="quarter" idx="11"/>
          </p:nvPr>
        </p:nvSpPr>
        <p:spPr>
          <a:xfrm>
            <a:off x="301752" y="6410848"/>
            <a:ext cx="3383280" cy="365760"/>
          </a:xfrm>
        </p:spPr>
        <p:txBody>
          <a:bodyPr/>
          <a:lstStyle/>
          <a:p>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0B34F065-1154-456A-91E3-76DE8E75E17B}" type="slidenum">
              <a:rPr lang="ar-SA" smtClean="0"/>
              <a:pPr/>
              <a:t>‹#›</a:t>
            </a:fld>
            <a:endParaRPr lang="ar-SA" dirty="0"/>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fld id="{1B8ABB09-4A1D-463E-8065-109CC2B7EFAA}" type="datetimeFigureOut">
              <a:rPr lang="ar-SA" smtClean="0"/>
              <a:pPr/>
              <a:t>29/08/1441</a:t>
            </a:fld>
            <a:endParaRPr lang="ar-SA" dirty="0"/>
          </a:p>
        </p:txBody>
      </p:sp>
      <p:sp>
        <p:nvSpPr>
          <p:cNvPr id="6" name="عنصر نائب للتذييل 5"/>
          <p:cNvSpPr>
            <a:spLocks noGrp="1"/>
          </p:cNvSpPr>
          <p:nvPr>
            <p:ph type="ftr" sz="quarter" idx="11"/>
          </p:nvPr>
        </p:nvSpPr>
        <p:spPr>
          <a:xfrm>
            <a:off x="301752" y="6410848"/>
            <a:ext cx="3584448" cy="365760"/>
          </a:xfrm>
        </p:spPr>
        <p:txBody>
          <a:bodyPr/>
          <a:lstStyle/>
          <a:p>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B8ABB09-4A1D-463E-8065-109CC2B7EFAA}" type="datetimeFigureOut">
              <a:rPr lang="ar-SA" smtClean="0"/>
              <a:pPr/>
              <a:t>29/08/1441</a:t>
            </a:fld>
            <a:endParaRPr lang="ar-SA" dirty="0"/>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SA" dirty="0"/>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B34F065-1154-456A-91E3-76DE8E75E17B}" type="slidenum">
              <a:rPr lang="ar-SA" smtClean="0"/>
              <a:pPr/>
              <a:t>‹#›</a:t>
            </a:fld>
            <a:endParaRPr lang="ar-SA" dirty="0"/>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483768" y="2420888"/>
            <a:ext cx="5184576" cy="1728192"/>
          </a:xfrm>
        </p:spPr>
        <p:style>
          <a:lnRef idx="3">
            <a:schemeClr val="lt1"/>
          </a:lnRef>
          <a:fillRef idx="1">
            <a:schemeClr val="accent3"/>
          </a:fillRef>
          <a:effectRef idx="1">
            <a:schemeClr val="accent3"/>
          </a:effectRef>
          <a:fontRef idx="minor">
            <a:schemeClr val="lt1"/>
          </a:fontRef>
        </p:style>
        <p:txBody>
          <a:bodyPr>
            <a:normAutofit/>
          </a:bodyPr>
          <a:lstStyle/>
          <a:p>
            <a:pPr algn="r"/>
            <a:r>
              <a:rPr lang="ar-IQ" sz="2800" smtClean="0">
                <a:solidFill>
                  <a:schemeClr val="tx1"/>
                </a:solidFill>
              </a:rPr>
              <a:t>نظرية القضايا     1</a:t>
            </a:r>
            <a:endParaRPr lang="ar-IQ" sz="2800" dirty="0" smtClean="0">
              <a:solidFill>
                <a:schemeClr val="tx1"/>
              </a:solidFill>
            </a:endParaRPr>
          </a:p>
          <a:p>
            <a:pPr algn="r"/>
            <a:r>
              <a:rPr lang="ar-IQ" sz="2800" dirty="0" smtClean="0">
                <a:solidFill>
                  <a:schemeClr val="tx1">
                    <a:lumMod val="95000"/>
                    <a:lumOff val="5000"/>
                  </a:schemeClr>
                </a:solidFill>
              </a:rPr>
              <a:t>الروابط المنطقية</a:t>
            </a:r>
          </a:p>
          <a:p>
            <a:pPr algn="r"/>
            <a:r>
              <a:rPr lang="ar-IQ" sz="2800" dirty="0" smtClean="0">
                <a:solidFill>
                  <a:schemeClr val="tx1"/>
                </a:solidFill>
              </a:rPr>
              <a:t>(المحاضرة الاولى</a:t>
            </a:r>
            <a:r>
              <a:rPr lang="ar-IQ" sz="2800" dirty="0" err="1" smtClean="0">
                <a:solidFill>
                  <a:schemeClr val="tx1"/>
                </a:solidFill>
              </a:rPr>
              <a:t>)</a:t>
            </a:r>
            <a:endParaRPr lang="ar-IQ" sz="2800" dirty="0" smtClean="0">
              <a:solidFill>
                <a:schemeClr val="tx1"/>
              </a:solidFill>
            </a:endParaRPr>
          </a:p>
          <a:p>
            <a:endParaRPr lang="ar-IQ" dirty="0">
              <a:solidFill>
                <a:schemeClr val="tx1">
                  <a:lumMod val="95000"/>
                  <a:lumOff val="5000"/>
                </a:schemeClr>
              </a:solidFill>
            </a:endParaRPr>
          </a:p>
        </p:txBody>
      </p:sp>
      <p:sp>
        <p:nvSpPr>
          <p:cNvPr id="2" name="عنوان 1"/>
          <p:cNvSpPr>
            <a:spLocks noGrp="1"/>
          </p:cNvSpPr>
          <p:nvPr>
            <p:ph type="ctrTitle"/>
          </p:nvPr>
        </p:nvSpPr>
        <p:spPr>
          <a:xfrm>
            <a:off x="899592" y="1"/>
            <a:ext cx="7772400" cy="198884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r"/>
            <a:r>
              <a:rPr lang="ar-IQ" sz="2800" dirty="0" smtClean="0">
                <a:solidFill>
                  <a:srgbClr val="002060"/>
                </a:solidFill>
              </a:rPr>
              <a:t/>
            </a:r>
            <a:br>
              <a:rPr lang="ar-IQ" sz="2800" dirty="0" smtClean="0">
                <a:solidFill>
                  <a:srgbClr val="002060"/>
                </a:solidFill>
              </a:rPr>
            </a:br>
            <a:r>
              <a:rPr lang="ar-IQ" sz="2800" dirty="0" smtClean="0">
                <a:solidFill>
                  <a:srgbClr val="002060"/>
                </a:solidFill>
              </a:rPr>
              <a:t/>
            </a:r>
            <a:br>
              <a:rPr lang="ar-IQ" sz="2800" dirty="0" smtClean="0">
                <a:solidFill>
                  <a:srgbClr val="002060"/>
                </a:solidFill>
              </a:rPr>
            </a:br>
            <a:r>
              <a:rPr lang="ar-IQ" sz="2800" dirty="0" smtClean="0">
                <a:solidFill>
                  <a:srgbClr val="002060"/>
                </a:solidFill>
              </a:rPr>
              <a:t/>
            </a:r>
            <a:br>
              <a:rPr lang="ar-IQ" sz="2800" dirty="0" smtClean="0">
                <a:solidFill>
                  <a:srgbClr val="002060"/>
                </a:solidFill>
              </a:rPr>
            </a:br>
            <a:r>
              <a:rPr lang="ar-IQ" sz="2800" dirty="0" smtClean="0">
                <a:solidFill>
                  <a:srgbClr val="002060"/>
                </a:solidFill>
              </a:rPr>
              <a:t/>
            </a:r>
            <a:br>
              <a:rPr lang="ar-IQ" sz="2800" dirty="0" smtClean="0">
                <a:solidFill>
                  <a:srgbClr val="002060"/>
                </a:solidFill>
              </a:rPr>
            </a:br>
            <a:r>
              <a:rPr lang="ar-IQ" sz="2800" dirty="0" smtClean="0">
                <a:solidFill>
                  <a:srgbClr val="002060"/>
                </a:solidFill>
              </a:rPr>
              <a:t/>
            </a:r>
            <a:br>
              <a:rPr lang="ar-IQ" sz="2800" dirty="0" smtClean="0">
                <a:solidFill>
                  <a:srgbClr val="002060"/>
                </a:solidFill>
              </a:rPr>
            </a:br>
            <a:r>
              <a:rPr lang="ar-IQ" sz="2800" dirty="0" smtClean="0">
                <a:solidFill>
                  <a:srgbClr val="002060"/>
                </a:solidFill>
              </a:rPr>
              <a:t/>
            </a:r>
            <a:br>
              <a:rPr lang="ar-IQ" sz="2800" dirty="0" smtClean="0">
                <a:solidFill>
                  <a:srgbClr val="002060"/>
                </a:solidFill>
              </a:rPr>
            </a:br>
            <a:r>
              <a:rPr lang="ar-IQ" sz="2800" dirty="0" smtClean="0">
                <a:solidFill>
                  <a:srgbClr val="002060"/>
                </a:solidFill>
              </a:rPr>
              <a:t/>
            </a:r>
            <a:br>
              <a:rPr lang="ar-IQ" sz="2800" dirty="0" smtClean="0">
                <a:solidFill>
                  <a:srgbClr val="002060"/>
                </a:solidFill>
              </a:rPr>
            </a:br>
            <a:r>
              <a:rPr lang="ar-IQ" sz="2800" dirty="0" smtClean="0">
                <a:solidFill>
                  <a:srgbClr val="002060"/>
                </a:solidFill>
              </a:rPr>
              <a:t/>
            </a:r>
            <a:br>
              <a:rPr lang="ar-IQ" sz="2800" dirty="0" smtClean="0">
                <a:solidFill>
                  <a:srgbClr val="002060"/>
                </a:solidFill>
              </a:rPr>
            </a:br>
            <a:r>
              <a:rPr lang="ar-IQ" sz="2800" dirty="0" smtClean="0">
                <a:solidFill>
                  <a:srgbClr val="002060"/>
                </a:solidFill>
              </a:rPr>
              <a:t/>
            </a:r>
            <a:br>
              <a:rPr lang="ar-IQ" sz="2800" dirty="0" smtClean="0">
                <a:solidFill>
                  <a:srgbClr val="002060"/>
                </a:solidFill>
              </a:rPr>
            </a:br>
            <a:r>
              <a:rPr lang="ar-IQ" sz="2800" dirty="0" smtClean="0">
                <a:solidFill>
                  <a:srgbClr val="002060"/>
                </a:solidFill>
              </a:rPr>
              <a:t/>
            </a:r>
            <a:br>
              <a:rPr lang="ar-IQ" sz="2800" dirty="0" smtClean="0">
                <a:solidFill>
                  <a:srgbClr val="002060"/>
                </a:solidFill>
              </a:rPr>
            </a:br>
            <a:r>
              <a:rPr lang="ar-IQ" sz="2800" dirty="0" smtClean="0">
                <a:solidFill>
                  <a:srgbClr val="002060"/>
                </a:solidFill>
              </a:rPr>
              <a:t/>
            </a:r>
            <a:br>
              <a:rPr lang="ar-IQ" sz="2800" dirty="0" smtClean="0">
                <a:solidFill>
                  <a:srgbClr val="002060"/>
                </a:solidFill>
              </a:rPr>
            </a:br>
            <a:r>
              <a:rPr lang="ar-IQ" sz="2800" dirty="0" smtClean="0">
                <a:solidFill>
                  <a:srgbClr val="002060"/>
                </a:solidFill>
              </a:rPr>
              <a:t>جامعة البصرة </a:t>
            </a:r>
            <a:br>
              <a:rPr lang="ar-IQ" sz="2800" dirty="0" smtClean="0">
                <a:solidFill>
                  <a:srgbClr val="002060"/>
                </a:solidFill>
              </a:rPr>
            </a:br>
            <a:r>
              <a:rPr lang="ar-IQ" sz="2800" dirty="0" smtClean="0">
                <a:solidFill>
                  <a:srgbClr val="002060"/>
                </a:solidFill>
              </a:rPr>
              <a:t> كلية الاداب                             المادة:المنطق الرياضي </a:t>
            </a:r>
            <a:br>
              <a:rPr lang="ar-IQ" sz="2800" dirty="0" smtClean="0">
                <a:solidFill>
                  <a:srgbClr val="002060"/>
                </a:solidFill>
              </a:rPr>
            </a:br>
            <a:r>
              <a:rPr lang="ar-IQ" sz="2800" dirty="0" smtClean="0">
                <a:solidFill>
                  <a:srgbClr val="002060"/>
                </a:solidFill>
              </a:rPr>
              <a:t> قسم الفلسفة                             مدرس المادة أ.م.د.سنا صباح</a:t>
            </a:r>
            <a:br>
              <a:rPr lang="ar-IQ" sz="2800" dirty="0" smtClean="0">
                <a:solidFill>
                  <a:srgbClr val="002060"/>
                </a:solidFill>
              </a:rPr>
            </a:br>
            <a:r>
              <a:rPr lang="ar-IQ" sz="2800" dirty="0" smtClean="0">
                <a:solidFill>
                  <a:srgbClr val="002060"/>
                </a:solidFill>
              </a:rPr>
              <a:t/>
            </a:r>
            <a:br>
              <a:rPr lang="ar-IQ" sz="2800" dirty="0" smtClean="0">
                <a:solidFill>
                  <a:srgbClr val="002060"/>
                </a:solidFill>
              </a:rPr>
            </a:br>
            <a:endParaRPr lang="ar-IQ" sz="2800"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67544" y="3356992"/>
            <a:ext cx="7848872" cy="936104"/>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endParaRPr lang="ar-IQ"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عنوان 1"/>
          <p:cNvSpPr>
            <a:spLocks noGrp="1"/>
          </p:cNvSpPr>
          <p:nvPr>
            <p:ph type="title"/>
          </p:nvPr>
        </p:nvSpPr>
        <p:spPr>
          <a:xfrm>
            <a:off x="590872" y="274638"/>
            <a:ext cx="8229600" cy="1143000"/>
          </a:xfrm>
        </p:spPr>
        <p:style>
          <a:lnRef idx="0">
            <a:schemeClr val="accent3"/>
          </a:lnRef>
          <a:fillRef idx="3">
            <a:schemeClr val="accent3"/>
          </a:fillRef>
          <a:effectRef idx="3">
            <a:schemeClr val="accent3"/>
          </a:effectRef>
          <a:fontRef idx="minor">
            <a:schemeClr val="lt1"/>
          </a:fontRef>
        </p:style>
        <p:txBody>
          <a:bodyPr/>
          <a:lstStyle/>
          <a:p>
            <a:r>
              <a:rPr lang="ar-IQ" dirty="0" smtClean="0">
                <a:solidFill>
                  <a:schemeClr val="tx1"/>
                </a:solidFill>
              </a:rPr>
              <a:t>الروابط المنطقية</a:t>
            </a:r>
            <a:endParaRPr lang="ar-IQ" dirty="0">
              <a:solidFill>
                <a:schemeClr val="tx1"/>
              </a:solidFill>
            </a:endParaRPr>
          </a:p>
        </p:txBody>
      </p:sp>
      <p:sp>
        <p:nvSpPr>
          <p:cNvPr id="3" name="عنصر نائب للمحتوى 2"/>
          <p:cNvSpPr>
            <a:spLocks noGrp="1"/>
          </p:cNvSpPr>
          <p:nvPr>
            <p:ph sz="quarter" idx="1"/>
          </p:nvPr>
        </p:nvSpPr>
        <p:spPr/>
        <p:style>
          <a:lnRef idx="2">
            <a:schemeClr val="accent3"/>
          </a:lnRef>
          <a:fillRef idx="1">
            <a:schemeClr val="lt1"/>
          </a:fillRef>
          <a:effectRef idx="0">
            <a:schemeClr val="accent3"/>
          </a:effectRef>
          <a:fontRef idx="minor">
            <a:schemeClr val="dk1"/>
          </a:fontRef>
        </p:style>
        <p:txBody>
          <a:bodyPr>
            <a:normAutofit/>
          </a:bodyPr>
          <a:lstStyle/>
          <a:p>
            <a:pPr algn="just"/>
            <a:r>
              <a:rPr lang="ar-IQ" sz="2400" dirty="0" smtClean="0"/>
              <a:t>تشكل نظرية القضايا في المنطق مجموعة المرتكزات الضرورية التي تقوم عليها نظرية الاستدلال .فهي ضرورية للنظريات المنطقية الاخرى او لا يمكن الاستغناء عنها في المبرهنات ألرياضية ولأجل ذلك نتعرف في البداية على ابجديتها ثم تراكيبها وصيغها المركبة .وذالك من خلال استخدام التعريفات من ناحية ورسم الرموز الخاصة من ناحية اخرى.</a:t>
            </a:r>
          </a:p>
          <a:p>
            <a:r>
              <a:rPr lang="ar-IQ" sz="2400" dirty="0" smtClean="0">
                <a:solidFill>
                  <a:srgbClr val="FF0000"/>
                </a:solidFill>
              </a:rPr>
              <a:t>القضية: قول مفيد يحتمل الصدق او الكذب او انها عبارة ذات معنى تحتمل الصدق </a:t>
            </a:r>
            <a:r>
              <a:rPr lang="ar-IQ" sz="2400" dirty="0" err="1" smtClean="0">
                <a:solidFill>
                  <a:srgbClr val="FF0000"/>
                </a:solidFill>
              </a:rPr>
              <a:t>اوالكذب</a:t>
            </a:r>
            <a:r>
              <a:rPr lang="ar-IQ" sz="2400" dirty="0" smtClean="0"/>
              <a:t>.</a:t>
            </a:r>
          </a:p>
          <a:p>
            <a:r>
              <a:rPr lang="ar-IQ" sz="2400" dirty="0" smtClean="0"/>
              <a:t>مثال ذلك:</a:t>
            </a:r>
          </a:p>
          <a:p>
            <a:r>
              <a:rPr lang="ar-IQ" sz="2400" dirty="0" smtClean="0"/>
              <a:t>سقراط يوناني  -  ابن النديم مورخ عربي</a:t>
            </a:r>
          </a:p>
          <a:p>
            <a:r>
              <a:rPr lang="ar-IQ" sz="2400" dirty="0" smtClean="0"/>
              <a:t>نختار في الخطوة الاولى مجموعة من  الحروف الابجدية الكبيرة على اساس انها </a:t>
            </a:r>
            <a:r>
              <a:rPr lang="ar-IQ" sz="2400" dirty="0" smtClean="0">
                <a:solidFill>
                  <a:srgbClr val="FF0000"/>
                </a:solidFill>
              </a:rPr>
              <a:t>متغيرات قضايا </a:t>
            </a:r>
            <a:r>
              <a:rPr lang="ar-IQ" sz="2400" dirty="0" smtClean="0"/>
              <a:t>مثل:  </a:t>
            </a:r>
            <a:r>
              <a:rPr lang="ar-IQ" sz="2400" dirty="0" smtClean="0">
                <a:solidFill>
                  <a:srgbClr val="FF0000"/>
                </a:solidFill>
              </a:rPr>
              <a:t>ق  , ل ,  م , ن</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مستطيل 15"/>
          <p:cNvSpPr/>
          <p:nvPr/>
        </p:nvSpPr>
        <p:spPr>
          <a:xfrm>
            <a:off x="683568" y="2852936"/>
            <a:ext cx="770485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p>
        </p:txBody>
      </p:sp>
      <p:sp>
        <p:nvSpPr>
          <p:cNvPr id="15" name="مستطيل 14"/>
          <p:cNvSpPr/>
          <p:nvPr/>
        </p:nvSpPr>
        <p:spPr>
          <a:xfrm>
            <a:off x="683568" y="2996952"/>
            <a:ext cx="8115200" cy="720080"/>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ar-IQ" dirty="0"/>
          </a:p>
        </p:txBody>
      </p:sp>
      <p:sp>
        <p:nvSpPr>
          <p:cNvPr id="8" name="مستطيل 7"/>
          <p:cNvSpPr/>
          <p:nvPr/>
        </p:nvSpPr>
        <p:spPr>
          <a:xfrm>
            <a:off x="683568" y="3068960"/>
            <a:ext cx="7632848" cy="864096"/>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endParaRPr lang="ar-IQ" dirty="0"/>
          </a:p>
        </p:txBody>
      </p:sp>
      <p:sp>
        <p:nvSpPr>
          <p:cNvPr id="7" name="مستطيل 6"/>
          <p:cNvSpPr/>
          <p:nvPr/>
        </p:nvSpPr>
        <p:spPr>
          <a:xfrm>
            <a:off x="539552" y="3429000"/>
            <a:ext cx="7848872" cy="7920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ar-IQ" dirty="0"/>
          </a:p>
        </p:txBody>
      </p:sp>
      <p:sp>
        <p:nvSpPr>
          <p:cNvPr id="6" name="مستطيل 5"/>
          <p:cNvSpPr/>
          <p:nvPr/>
        </p:nvSpPr>
        <p:spPr>
          <a:xfrm>
            <a:off x="539552" y="3429000"/>
            <a:ext cx="7848872" cy="720080"/>
          </a:xfrm>
          <a:prstGeom prst="rect">
            <a:avLst/>
          </a:prstGeom>
        </p:spPr>
        <p:style>
          <a:lnRef idx="3">
            <a:schemeClr val="lt1"/>
          </a:lnRef>
          <a:fillRef idx="1">
            <a:schemeClr val="accent3"/>
          </a:fillRef>
          <a:effectRef idx="1">
            <a:schemeClr val="accent3"/>
          </a:effectRef>
          <a:fontRef idx="minor">
            <a:schemeClr val="lt1"/>
          </a:fontRef>
        </p:style>
        <p:txBody>
          <a:bodyPr rtlCol="1" anchor="ctr"/>
          <a:lstStyle/>
          <a:p>
            <a:pPr algn="ctr"/>
            <a:endParaRPr lang="ar-IQ" dirty="0"/>
          </a:p>
        </p:txBody>
      </p:sp>
      <p:sp>
        <p:nvSpPr>
          <p:cNvPr id="5" name="مستطيل مستدير الزوايا 4"/>
          <p:cNvSpPr/>
          <p:nvPr/>
        </p:nvSpPr>
        <p:spPr>
          <a:xfrm>
            <a:off x="683568" y="3429000"/>
            <a:ext cx="7632848" cy="936104"/>
          </a:xfrm>
          <a:prstGeom prst="roundRect">
            <a:avLst/>
          </a:prstGeom>
        </p:spPr>
        <p:style>
          <a:lnRef idx="3">
            <a:schemeClr val="lt1"/>
          </a:lnRef>
          <a:fillRef idx="1">
            <a:schemeClr val="accent3"/>
          </a:fillRef>
          <a:effectRef idx="1">
            <a:schemeClr val="accent3"/>
          </a:effectRef>
          <a:fontRef idx="minor">
            <a:schemeClr val="lt1"/>
          </a:fontRef>
        </p:style>
        <p:txBody>
          <a:bodyPr rtlCol="1" anchor="ctr"/>
          <a:lstStyle/>
          <a:p>
            <a:pPr algn="ctr"/>
            <a:endParaRPr lang="ar-IQ" dirty="0"/>
          </a:p>
        </p:txBody>
      </p:sp>
      <p:sp>
        <p:nvSpPr>
          <p:cNvPr id="4" name="مستطيل مستدير الزوايا 3"/>
          <p:cNvSpPr/>
          <p:nvPr/>
        </p:nvSpPr>
        <p:spPr>
          <a:xfrm>
            <a:off x="683568" y="3356992"/>
            <a:ext cx="7704856"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p>
        </p:txBody>
      </p:sp>
      <p:sp>
        <p:nvSpPr>
          <p:cNvPr id="2" name="عنوان 1"/>
          <p:cNvSpPr>
            <a:spLocks noGrp="1"/>
          </p:cNvSpPr>
          <p:nvPr>
            <p:ph type="title"/>
          </p:nvPr>
        </p:nvSpPr>
        <p:spPr>
          <a:xfrm>
            <a:off x="539552" y="332656"/>
            <a:ext cx="8229600" cy="1066130"/>
          </a:xfrm>
        </p:spPr>
        <p:style>
          <a:lnRef idx="1">
            <a:schemeClr val="accent3"/>
          </a:lnRef>
          <a:fillRef idx="3">
            <a:schemeClr val="accent3"/>
          </a:fillRef>
          <a:effectRef idx="2">
            <a:schemeClr val="accent3"/>
          </a:effectRef>
          <a:fontRef idx="minor">
            <a:schemeClr val="lt1"/>
          </a:fontRef>
        </p:style>
        <p:txBody>
          <a:bodyPr/>
          <a:lstStyle/>
          <a:p>
            <a:r>
              <a:rPr lang="ar-IQ" dirty="0" smtClean="0">
                <a:solidFill>
                  <a:schemeClr val="tx1"/>
                </a:solidFill>
              </a:rPr>
              <a:t>الروابط المنطقية</a:t>
            </a:r>
            <a:endParaRPr lang="ar-IQ" dirty="0">
              <a:solidFill>
                <a:schemeClr val="tx1"/>
              </a:solidFill>
            </a:endParaRPr>
          </a:p>
        </p:txBody>
      </p:sp>
      <p:sp>
        <p:nvSpPr>
          <p:cNvPr id="3" name="عنصر نائب للمحتوى 2"/>
          <p:cNvSpPr>
            <a:spLocks noGrp="1"/>
          </p:cNvSpPr>
          <p:nvPr>
            <p:ph sz="quarter" idx="1"/>
          </p:nvPr>
        </p:nvSpPr>
        <p:spPr>
          <a:xfrm>
            <a:off x="539552" y="1340768"/>
            <a:ext cx="8229600" cy="4669979"/>
          </a:xfrm>
        </p:spPr>
        <p:style>
          <a:lnRef idx="2">
            <a:schemeClr val="accent3"/>
          </a:lnRef>
          <a:fillRef idx="1">
            <a:schemeClr val="lt1"/>
          </a:fillRef>
          <a:effectRef idx="0">
            <a:schemeClr val="accent3"/>
          </a:effectRef>
          <a:fontRef idx="minor">
            <a:schemeClr val="dk1"/>
          </a:fontRef>
        </p:style>
        <p:txBody>
          <a:bodyPr>
            <a:normAutofit/>
          </a:bodyPr>
          <a:lstStyle/>
          <a:p>
            <a:pPr algn="just"/>
            <a:r>
              <a:rPr lang="ar-IQ" sz="2400" dirty="0" smtClean="0"/>
              <a:t>ولكن اللغة العلمية ولغة الحياة اليومية لا تتكون من قضايا بسيطة , بل ان بعضها يرتبط ببعض بروابط منطقية,ولغوية من اجل بناء قضية مركبة,والفرق بين القضية البسيطة والمركبة,يمكن ملاحظته من خلال ألتعريف</a:t>
            </a:r>
          </a:p>
          <a:p>
            <a:endParaRPr lang="ar-IQ" sz="2400" dirty="0" smtClean="0">
              <a:solidFill>
                <a:srgbClr val="FF0000"/>
              </a:solidFill>
            </a:endParaRPr>
          </a:p>
          <a:p>
            <a:r>
              <a:rPr lang="ar-IQ" sz="2400" dirty="0" smtClean="0">
                <a:solidFill>
                  <a:srgbClr val="FF0000"/>
                </a:solidFill>
              </a:rPr>
              <a:t>القضية المركبة : قضية يمكن تجزئتها الى قضايا ابسط منها ,وبعبارة اخرى انها قضية تتكون من اكثر من قضية بسيطة</a:t>
            </a:r>
            <a:r>
              <a:rPr lang="ar-IQ" sz="2400" dirty="0" smtClean="0"/>
              <a:t>.</a:t>
            </a:r>
          </a:p>
          <a:p>
            <a:r>
              <a:rPr lang="ar-IQ" sz="2400" dirty="0" smtClean="0"/>
              <a:t>مثال ذلك :</a:t>
            </a:r>
          </a:p>
          <a:p>
            <a:endParaRPr lang="ar-IQ" sz="2400" dirty="0" smtClean="0"/>
          </a:p>
          <a:p>
            <a:r>
              <a:rPr lang="ar-IQ" sz="2400" dirty="0" smtClean="0"/>
              <a:t>ابن الهيثم عالم  فيزياوي   </a:t>
            </a:r>
            <a:r>
              <a:rPr lang="ar-IQ" sz="2400" dirty="0" smtClean="0">
                <a:solidFill>
                  <a:srgbClr val="FF0000"/>
                </a:solidFill>
              </a:rPr>
              <a:t>و   </a:t>
            </a:r>
            <a:r>
              <a:rPr lang="ar-IQ" sz="2400" dirty="0" smtClean="0"/>
              <a:t>ابن البيطارطبيب عربي</a:t>
            </a:r>
          </a:p>
          <a:p>
            <a:endParaRPr lang="ar-IQ" sz="2400" dirty="0" smtClean="0"/>
          </a:p>
          <a:p>
            <a:r>
              <a:rPr lang="ar-IQ" sz="2400" dirty="0" smtClean="0"/>
              <a:t>قضية بسيطة اولى                 قضية بسيطة ثانية</a:t>
            </a:r>
            <a:endParaRPr lang="ar-IQ" sz="2400" dirty="0"/>
          </a:p>
        </p:txBody>
      </p:sp>
      <p:sp>
        <p:nvSpPr>
          <p:cNvPr id="12" name="سهم للأسفل 11"/>
          <p:cNvSpPr/>
          <p:nvPr/>
        </p:nvSpPr>
        <p:spPr>
          <a:xfrm>
            <a:off x="7164288" y="5157192"/>
            <a:ext cx="4846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p>
        </p:txBody>
      </p:sp>
      <p:sp>
        <p:nvSpPr>
          <p:cNvPr id="13" name="سهم للأسفل 12"/>
          <p:cNvSpPr/>
          <p:nvPr/>
        </p:nvSpPr>
        <p:spPr>
          <a:xfrm>
            <a:off x="4211960" y="5157192"/>
            <a:ext cx="4846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p>
        </p:txBody>
      </p:sp>
      <p:sp>
        <p:nvSpPr>
          <p:cNvPr id="14" name="سهم إلى اليسار واليمين 13"/>
          <p:cNvSpPr/>
          <p:nvPr/>
        </p:nvSpPr>
        <p:spPr>
          <a:xfrm>
            <a:off x="4067944" y="3933056"/>
            <a:ext cx="3240360"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ar-IQ" dirty="0" smtClean="0">
                <a:solidFill>
                  <a:schemeClr val="tx1"/>
                </a:solidFill>
              </a:rPr>
              <a:t>الروابط المنطقية</a:t>
            </a:r>
            <a:endParaRPr lang="ar-IQ" dirty="0">
              <a:solidFill>
                <a:schemeClr val="tx1"/>
              </a:solidFill>
            </a:endParaRPr>
          </a:p>
        </p:txBody>
      </p:sp>
      <p:sp>
        <p:nvSpPr>
          <p:cNvPr id="3" name="عنصر نائب للمحتوى 2"/>
          <p:cNvSpPr>
            <a:spLocks noGrp="1"/>
          </p:cNvSpPr>
          <p:nvPr>
            <p:ph sz="quarter" idx="1"/>
          </p:nvPr>
        </p:nvSpPr>
        <p:spPr/>
        <p:style>
          <a:lnRef idx="2">
            <a:schemeClr val="accent3"/>
          </a:lnRef>
          <a:fillRef idx="1">
            <a:schemeClr val="lt1"/>
          </a:fillRef>
          <a:effectRef idx="0">
            <a:schemeClr val="accent3"/>
          </a:effectRef>
          <a:fontRef idx="minor">
            <a:schemeClr val="dk1"/>
          </a:fontRef>
        </p:style>
        <p:txBody>
          <a:bodyPr>
            <a:normAutofit fontScale="92500" lnSpcReduction="20000"/>
          </a:bodyPr>
          <a:lstStyle/>
          <a:p>
            <a:pPr>
              <a:buNone/>
            </a:pPr>
            <a:r>
              <a:rPr lang="ar-IQ" dirty="0" smtClean="0"/>
              <a:t>   ولقد </a:t>
            </a:r>
            <a:r>
              <a:rPr lang="ar-IQ" sz="2800" dirty="0" smtClean="0"/>
              <a:t>تعود علماء المنطق على تقديم قائمة من الروابط المنطقية التي تقوم بربط القضايا المنطقية بعضها ببعض,ومن هذه الروابط ما لا يقوم بالربط , بل يعمل  على قلب قيمة القضية فإذا كانت صادقة اصبحت بفضله كاذبة ,وإذا كانت كاذبة اصبحت بفضله صادقة,وهذه الرابطة احادية تسمى النفي,وتعريفها كما يأتي :</a:t>
            </a:r>
          </a:p>
          <a:p>
            <a:r>
              <a:rPr lang="ar-IQ" dirty="0" smtClean="0"/>
              <a:t>- </a:t>
            </a:r>
            <a:r>
              <a:rPr lang="ar-IQ" dirty="0" smtClean="0">
                <a:solidFill>
                  <a:srgbClr val="FF0000"/>
                </a:solidFill>
              </a:rPr>
              <a:t>النفي :</a:t>
            </a:r>
            <a:r>
              <a:rPr lang="ar-IQ" dirty="0" smtClean="0">
                <a:solidFill>
                  <a:srgbClr val="C00000"/>
                </a:solidFill>
              </a:rPr>
              <a:t>رابطة منطقية احادية تقلب قيمة القضية التي تدخل عليها ,فاذا كانت ق صادقة اصبحت بعد سبقها بالنفي كاذبة..واذا كانت ق كاذبة اصبحت بعد سبقها بالنفي صادقة.</a:t>
            </a:r>
          </a:p>
          <a:p>
            <a:r>
              <a:rPr lang="ar-IQ" dirty="0" smtClean="0"/>
              <a:t>تدوينها الرمزي  </a:t>
            </a:r>
            <a:r>
              <a:rPr lang="ar-IQ" dirty="0" smtClean="0">
                <a:solidFill>
                  <a:srgbClr val="C00000"/>
                </a:solidFill>
              </a:rPr>
              <a:t> </a:t>
            </a:r>
            <a:r>
              <a:rPr lang="ar-IQ" dirty="0" err="1" smtClean="0">
                <a:solidFill>
                  <a:srgbClr val="C00000"/>
                </a:solidFill>
              </a:rPr>
              <a:t>6</a:t>
            </a:r>
            <a:r>
              <a:rPr lang="ar-IQ" dirty="0" err="1" smtClean="0"/>
              <a:t>   .</a:t>
            </a:r>
            <a:endParaRPr lang="ar-IQ" dirty="0" smtClean="0"/>
          </a:p>
          <a:p>
            <a:r>
              <a:rPr lang="ar-IQ" dirty="0" smtClean="0"/>
              <a:t>لفظها ( </a:t>
            </a:r>
            <a:r>
              <a:rPr lang="ar-IQ" dirty="0" smtClean="0">
                <a:solidFill>
                  <a:srgbClr val="C00000"/>
                </a:solidFill>
              </a:rPr>
              <a:t>ليس , غير ، الا </a:t>
            </a:r>
            <a:r>
              <a:rPr lang="ar-IQ" dirty="0" smtClean="0"/>
              <a:t>،...)</a:t>
            </a:r>
          </a:p>
          <a:p>
            <a:r>
              <a:rPr lang="ar-IQ" dirty="0" smtClean="0"/>
              <a:t>مثال ذلك</a:t>
            </a:r>
          </a:p>
          <a:p>
            <a:r>
              <a:rPr lang="ar-IQ" dirty="0" smtClean="0">
                <a:solidFill>
                  <a:srgbClr val="00B050"/>
                </a:solidFill>
              </a:rPr>
              <a:t>سقراط يوناني </a:t>
            </a:r>
            <a:r>
              <a:rPr lang="ar-IQ" dirty="0" smtClean="0"/>
              <a:t>.صادقة فأن نفيها قضية كاذبة يقال </a:t>
            </a:r>
          </a:p>
          <a:p>
            <a:r>
              <a:rPr lang="ar-IQ" dirty="0" smtClean="0">
                <a:solidFill>
                  <a:srgbClr val="00B050"/>
                </a:solidFill>
              </a:rPr>
              <a:t>ليس سقرط يوناني</a:t>
            </a:r>
            <a:endParaRPr lang="ar-IQ" dirty="0">
              <a:solidFill>
                <a:srgbClr val="00B05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ar-IQ" dirty="0" smtClean="0">
                <a:solidFill>
                  <a:schemeClr val="tx1"/>
                </a:solidFill>
              </a:rPr>
              <a:t>الروابط المنطقية</a:t>
            </a:r>
            <a:endParaRPr lang="ar-IQ" dirty="0">
              <a:solidFill>
                <a:schemeClr val="tx1"/>
              </a:solidFill>
            </a:endParaRPr>
          </a:p>
        </p:txBody>
      </p:sp>
      <p:sp>
        <p:nvSpPr>
          <p:cNvPr id="3" name="عنصر نائب للمحتوى 2"/>
          <p:cNvSpPr>
            <a:spLocks noGrp="1"/>
          </p:cNvSpPr>
          <p:nvPr>
            <p:ph sz="quarter" idx="1"/>
          </p:nvPr>
        </p:nvSpPr>
        <p:spPr/>
        <p:style>
          <a:lnRef idx="2">
            <a:schemeClr val="accent3"/>
          </a:lnRef>
          <a:fillRef idx="1">
            <a:schemeClr val="lt1"/>
          </a:fillRef>
          <a:effectRef idx="0">
            <a:schemeClr val="accent3"/>
          </a:effectRef>
          <a:fontRef idx="minor">
            <a:schemeClr val="dk1"/>
          </a:fontRef>
        </p:style>
        <p:txBody>
          <a:bodyPr/>
          <a:lstStyle/>
          <a:p>
            <a:pPr algn="just">
              <a:buNone/>
            </a:pPr>
            <a:r>
              <a:rPr lang="ar-IQ" dirty="0" smtClean="0"/>
              <a:t>   </a:t>
            </a:r>
            <a:r>
              <a:rPr lang="ar-IQ" sz="2800" dirty="0" smtClean="0"/>
              <a:t>واعتادت كتب المنطق الحديث </a:t>
            </a:r>
            <a:r>
              <a:rPr lang="ar-IQ" sz="2800" dirty="0" err="1" smtClean="0"/>
              <a:t>التعبيرعن</a:t>
            </a:r>
            <a:r>
              <a:rPr lang="ar-IQ" sz="2800" dirty="0" smtClean="0"/>
              <a:t> الروابط المنطقية او تحديد معانيها </a:t>
            </a:r>
            <a:r>
              <a:rPr lang="ar-IQ" sz="2800" dirty="0" err="1" smtClean="0"/>
              <a:t>وادوارها</a:t>
            </a:r>
            <a:r>
              <a:rPr lang="ar-IQ" sz="2800" dirty="0" smtClean="0"/>
              <a:t> او وظائفها المنطقية بواسطة جدول القيم او جداول الصدق,وهي طريقة بسيطة بلا شك ,ويمكن استخدامها لكل رابطة . وجريا على على ما اعتادت عليه كتب المنطق نتناول الروابط التي سبق ذكرها بطريقة جدول القيم وهي بالترتيب كما يأتي :</a:t>
            </a:r>
            <a:endParaRPr lang="ar-IQ" sz="2800" dirty="0"/>
          </a:p>
        </p:txBody>
      </p:sp>
      <p:graphicFrame>
        <p:nvGraphicFramePr>
          <p:cNvPr id="5" name="جدول 4"/>
          <p:cNvGraphicFramePr>
            <a:graphicFrameLocks noGrp="1"/>
          </p:cNvGraphicFramePr>
          <p:nvPr/>
        </p:nvGraphicFramePr>
        <p:xfrm>
          <a:off x="5508104" y="4005064"/>
          <a:ext cx="2376264" cy="1493203"/>
        </p:xfrm>
        <a:graphic>
          <a:graphicData uri="http://schemas.openxmlformats.org/drawingml/2006/table">
            <a:tbl>
              <a:tblPr rtl="1" firstRow="1" bandRow="1">
                <a:tableStyleId>{F5AB1C69-6EDB-4FF4-983F-18BD219EF322}</a:tableStyleId>
              </a:tblPr>
              <a:tblGrid>
                <a:gridCol w="1162428"/>
                <a:gridCol w="1213836"/>
              </a:tblGrid>
              <a:tr h="303234">
                <a:tc>
                  <a:txBody>
                    <a:bodyPr/>
                    <a:lstStyle/>
                    <a:p>
                      <a:pPr rtl="1"/>
                      <a:r>
                        <a:rPr lang="ar-IQ" dirty="0" smtClean="0"/>
                        <a:t>     ق</a:t>
                      </a:r>
                      <a:endParaRPr lang="ar-IQ" dirty="0"/>
                    </a:p>
                  </a:txBody>
                  <a:tcPr/>
                </a:tc>
                <a:tc>
                  <a:txBody>
                    <a:bodyPr/>
                    <a:lstStyle/>
                    <a:p>
                      <a:pPr rtl="1"/>
                      <a:r>
                        <a:rPr lang="ar-IQ" dirty="0" smtClean="0"/>
                        <a:t>  6  ق</a:t>
                      </a:r>
                      <a:endParaRPr lang="ar-IQ" dirty="0"/>
                    </a:p>
                  </a:txBody>
                  <a:tcPr/>
                </a:tc>
              </a:tr>
              <a:tr h="303234">
                <a:tc>
                  <a:txBody>
                    <a:bodyPr/>
                    <a:lstStyle/>
                    <a:p>
                      <a:pPr rtl="1"/>
                      <a:r>
                        <a:rPr lang="ar-IQ" dirty="0" smtClean="0"/>
                        <a:t>  ص</a:t>
                      </a:r>
                      <a:endParaRPr lang="ar-IQ" dirty="0"/>
                    </a:p>
                  </a:txBody>
                  <a:tcPr/>
                </a:tc>
                <a:tc>
                  <a:txBody>
                    <a:bodyPr/>
                    <a:lstStyle/>
                    <a:p>
                      <a:pPr rtl="1"/>
                      <a:r>
                        <a:rPr lang="ar-IQ" dirty="0" smtClean="0"/>
                        <a:t>  ك</a:t>
                      </a:r>
                      <a:endParaRPr lang="ar-IQ" dirty="0"/>
                    </a:p>
                  </a:txBody>
                  <a:tcPr/>
                </a:tc>
              </a:tr>
              <a:tr h="761683">
                <a:tc>
                  <a:txBody>
                    <a:bodyPr/>
                    <a:lstStyle/>
                    <a:p>
                      <a:pPr rtl="1"/>
                      <a:r>
                        <a:rPr lang="ar-IQ" dirty="0" smtClean="0"/>
                        <a:t>  ك</a:t>
                      </a:r>
                      <a:endParaRPr lang="ar-IQ" dirty="0"/>
                    </a:p>
                  </a:txBody>
                  <a:tcPr/>
                </a:tc>
                <a:tc>
                  <a:txBody>
                    <a:bodyPr/>
                    <a:lstStyle/>
                    <a:p>
                      <a:pPr rtl="1"/>
                      <a:r>
                        <a:rPr lang="ar-IQ" dirty="0" smtClean="0"/>
                        <a:t> ص</a:t>
                      </a:r>
                      <a:endParaRPr lang="ar-IQ"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دني">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263</TotalTime>
  <Words>366</Words>
  <Application>Microsoft Office PowerPoint</Application>
  <PresentationFormat>عرض على الشاشة (3:4)‏</PresentationFormat>
  <Paragraphs>35</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مدني</vt:lpstr>
      <vt:lpstr>           جامعة البصرة   كلية الاداب                             المادة:المنطق الرياضي   قسم الفلسفة                             مدرس المادة أ.م.د.سنا صباح  </vt:lpstr>
      <vt:lpstr>الروابط المنطقية</vt:lpstr>
      <vt:lpstr>الروابط المنطقية</vt:lpstr>
      <vt:lpstr>الروابط المنطقية</vt:lpstr>
      <vt:lpstr>الروابط المنطقية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القضايا</dc:title>
  <dc:creator>علي</dc:creator>
  <cp:lastModifiedBy>علي</cp:lastModifiedBy>
  <cp:revision>38</cp:revision>
  <dcterms:created xsi:type="dcterms:W3CDTF">2020-04-15T21:25:09Z</dcterms:created>
  <dcterms:modified xsi:type="dcterms:W3CDTF">2020-04-22T05:55:35Z</dcterms:modified>
</cp:coreProperties>
</file>